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y="10287000" cx="18288000"/>
  <p:notesSz cx="6858000" cy="9144000"/>
  <p:embeddedFontLst>
    <p:embeddedFont>
      <p:font typeface="Halant"/>
      <p:bold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7A06531-F485-418C-9833-320985D5298F}">
  <a:tblStyle styleId="{C7A06531-F485-418C-9833-320985D5298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7887a6bb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27887a6bb3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786918eafd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2786918eafd_0_2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3bcdd053d3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g33bcdd053d3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1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p1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2" name="Google Shape;112;p1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19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9" name="Google Shape;119;p19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p19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21" name="Google Shape;121;p1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p21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3" name="Google Shape;133;p2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hyperlink" Target="https://slate.com/news-and-politics/2021/09/atlantic-slave-trade-history-animated-interactive.html" TargetMode="External"/><Relationship Id="rId5" Type="http://schemas.openxmlformats.org/officeDocument/2006/relationships/hyperlink" Target="http://www.youtube.com/watch?v=SKo-_Xxfywk" TargetMode="External"/><Relationship Id="rId6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25"/>
          <p:cNvGrpSpPr/>
          <p:nvPr/>
        </p:nvGrpSpPr>
        <p:grpSpPr>
          <a:xfrm>
            <a:off x="-31071" y="-180826"/>
            <a:ext cx="4239337" cy="10467984"/>
            <a:chOff x="0" y="-241102"/>
            <a:chExt cx="5652450" cy="13957313"/>
          </a:xfrm>
        </p:grpSpPr>
        <p:grpSp>
          <p:nvGrpSpPr>
            <p:cNvPr id="160" name="Google Shape;160;p25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61" name="Google Shape;16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62" name="Google Shape;162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3" name="Google Shape;163;p25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64" name="Google Shape;16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65" name="Google Shape;165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6" name="Google Shape;166;p25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67" name="Google Shape;16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68" name="Google Shape;168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9" name="Google Shape;169;p25"/>
          <p:cNvSpPr txBox="1"/>
          <p:nvPr/>
        </p:nvSpPr>
        <p:spPr>
          <a:xfrm>
            <a:off x="4208013" y="2742328"/>
            <a:ext cx="14079900" cy="38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8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Atlantic Slave Trade Interactive</a:t>
            </a:r>
            <a:endParaRPr sz="100"/>
          </a:p>
        </p:txBody>
      </p:sp>
      <p:sp>
        <p:nvSpPr>
          <p:cNvPr id="170" name="Google Shape;170;p25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25"/>
          <p:cNvSpPr txBox="1"/>
          <p:nvPr/>
        </p:nvSpPr>
        <p:spPr>
          <a:xfrm>
            <a:off x="4633952" y="6917208"/>
            <a:ext cx="12625200" cy="82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3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-US" sz="53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3, Lesson 5</a:t>
            </a:r>
            <a:r>
              <a:rPr lang="en-US" sz="53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r>
              <a:rPr b="0" i="0" lang="en-US" sz="53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53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Middle Passage</a:t>
            </a:r>
            <a:endParaRPr sz="1000"/>
          </a:p>
        </p:txBody>
      </p:sp>
      <p:sp>
        <p:nvSpPr>
          <p:cNvPr id="172" name="Google Shape;172;p25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3" name="Google Shape;173;p25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74" name="Google Shape;174;p25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5" name="Google Shape;175;p25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 txBox="1"/>
          <p:nvPr/>
        </p:nvSpPr>
        <p:spPr>
          <a:xfrm>
            <a:off x="1791290" y="2328980"/>
            <a:ext cx="14705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Important Facts on the Atlantic Slave Trade and the Following Interactive</a:t>
            </a:r>
            <a:endParaRPr i="1" sz="5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26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2" name="Google Shape;182;p2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83" name="Google Shape;183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4" name="Google Shape;184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5" name="Google Shape;185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6" name="Google Shape;186;p2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87" name="Google Shape;187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8" name="Google Shape;188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9" name="Google Shape;189;p26"/>
          <p:cNvSpPr txBox="1"/>
          <p:nvPr/>
        </p:nvSpPr>
        <p:spPr>
          <a:xfrm>
            <a:off x="2553980" y="1176625"/>
            <a:ext cx="131799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1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What is the Context?</a:t>
            </a:r>
            <a:endParaRPr b="1" sz="30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90" name="Google Shape;190;p2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91" name="Google Shape;191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2" name="Google Shape;192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4" name="Google Shape;194;p2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95" name="Google Shape;195;p26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aphicFrame>
        <p:nvGraphicFramePr>
          <p:cNvPr id="196" name="Google Shape;196;p26"/>
          <p:cNvGraphicFramePr/>
          <p:nvPr/>
        </p:nvGraphicFramePr>
        <p:xfrm>
          <a:off x="952500" y="3562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{C7A06531-F485-418C-9833-320985D5298F}</a:tableStyleId>
              </a:tblPr>
              <a:tblGrid>
                <a:gridCol w="8191500"/>
                <a:gridCol w="8191500"/>
              </a:tblGrid>
              <a:tr h="4907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>
                          <a:latin typeface="Inter"/>
                          <a:ea typeface="Inter"/>
                          <a:cs typeface="Inter"/>
                          <a:sym typeface="Inter"/>
                        </a:rPr>
                        <a:t>On the Atlantic Slave Trade</a:t>
                      </a:r>
                      <a:endParaRPr sz="4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431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3200"/>
                        <a:buFont typeface="Inter"/>
                        <a:buChar char="●"/>
                      </a:pPr>
                      <a:r>
                        <a:rPr lang="en-US" sz="3200">
                          <a:latin typeface="Inter"/>
                          <a:ea typeface="Inter"/>
                          <a:cs typeface="Inter"/>
                          <a:sym typeface="Inter"/>
                        </a:rPr>
                        <a:t>From the 1500s-1800s, over 12.5 million Africans were transported</a:t>
                      </a:r>
                      <a:endParaRPr sz="3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431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3200"/>
                        <a:buFont typeface="Inter"/>
                        <a:buChar char="●"/>
                      </a:pPr>
                      <a:r>
                        <a:rPr lang="en-US" sz="3200">
                          <a:latin typeface="Inter"/>
                          <a:ea typeface="Inter"/>
                          <a:cs typeface="Inter"/>
                          <a:sym typeface="Inter"/>
                        </a:rPr>
                        <a:t>About 10 million of the above survived the voyage</a:t>
                      </a:r>
                      <a:endParaRPr sz="3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431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3200"/>
                        <a:buFont typeface="Inter"/>
                        <a:buChar char="●"/>
                      </a:pPr>
                      <a:r>
                        <a:rPr lang="en-US" sz="3200">
                          <a:latin typeface="Inter"/>
                          <a:ea typeface="Inter"/>
                          <a:cs typeface="Inter"/>
                          <a:sym typeface="Inter"/>
                        </a:rPr>
                        <a:t>About 400,000 went to North America; 1.3 million to Central America; 4 million to the Carribean; 4.8 million to Brazil</a:t>
                      </a:r>
                      <a:endParaRPr sz="3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4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On the Interactive</a:t>
                      </a:r>
                      <a:endParaRPr sz="40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431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Inter"/>
                        <a:buChar char="●"/>
                      </a:pPr>
                      <a:r>
                        <a:rPr lang="en-US" sz="3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larger the dot, the more enslaved people on board</a:t>
                      </a:r>
                      <a:endParaRPr sz="3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431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Inter"/>
                        <a:buChar char="●"/>
                      </a:pPr>
                      <a:r>
                        <a:rPr lang="en-US" sz="3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Pause the video (on slate.com only) and click on a dot to learn about that voyage and which European country controlled it</a:t>
                      </a:r>
                      <a:endParaRPr sz="3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2" name="Google Shape;202;p2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03" name="Google Shape;203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4" name="Google Shape;204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5" name="Google Shape;205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6" name="Google Shape;206;p2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07" name="Google Shape;207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8" name="Google Shape;208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09" name="Google Shape;209;p27"/>
          <p:cNvSpPr txBox="1"/>
          <p:nvPr/>
        </p:nvSpPr>
        <p:spPr>
          <a:xfrm>
            <a:off x="2554055" y="7654550"/>
            <a:ext cx="13179900" cy="11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 u="sng">
                <a:solidFill>
                  <a:schemeClr val="hlink"/>
                </a:solidFill>
                <a:latin typeface="Halant"/>
                <a:ea typeface="Halant"/>
                <a:cs typeface="Halant"/>
                <a:sym typeface="Halant"/>
                <a:hlinkClick r:id="rId4"/>
              </a:rPr>
              <a:t>Slate: The Atlantic Slave Trade Interactive</a:t>
            </a:r>
            <a:endParaRPr b="1" sz="4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https://slate.com/news-and-politics/2021/09/atlantic-slave-trade-history-animated-interactive.html</a:t>
            </a:r>
            <a:endParaRPr b="1" sz="20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210" name="Google Shape;210;p2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11" name="Google Shape;211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2" name="Google Shape;212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4" name="Google Shape;214;p2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15" name="Google Shape;215;p2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216" name="Google Shape;216;p27" title="The Atlantic Slave Trade in Two Minutes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83026" y="1452026"/>
            <a:ext cx="10521925" cy="5918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8"/>
          <p:cNvSpPr txBox="1"/>
          <p:nvPr/>
        </p:nvSpPr>
        <p:spPr>
          <a:xfrm>
            <a:off x="1791290" y="3429005"/>
            <a:ext cx="14705400" cy="43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501650" lvl="0" marL="457200" rtl="0" algn="l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Inter"/>
              <a:buAutoNum type="arabicPeriod"/>
            </a:pPr>
            <a:r>
              <a:rPr b="1" lang="en-US" sz="43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stood out to you the most during the interactive?</a:t>
            </a:r>
            <a:endParaRPr b="1" sz="43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501650" lvl="0" marL="457200" rtl="0" algn="l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4300"/>
              <a:buFont typeface="Inter"/>
              <a:buAutoNum type="arabicPeriod"/>
            </a:pPr>
            <a:r>
              <a:rPr b="1" lang="en-US" sz="43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are you left wondering?</a:t>
            </a:r>
            <a:endParaRPr b="1" sz="43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501650" lvl="0" marL="457200" rtl="0" algn="l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4300"/>
              <a:buFont typeface="Inter"/>
              <a:buAutoNum type="arabicPeriod"/>
            </a:pPr>
            <a:r>
              <a:rPr b="1" lang="en-US" sz="43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What’s missing from this when considering the Middle Passage and Atlantic Slave Trade?</a:t>
            </a:r>
            <a:endParaRPr b="1" sz="43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22" name="Google Shape;222;p28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23" name="Google Shape;223;p2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24" name="Google Shape;224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25" name="Google Shape;225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26" name="Google Shape;226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7" name="Google Shape;227;p2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28" name="Google Shape;228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9" name="Google Shape;229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30" name="Google Shape;230;p28"/>
          <p:cNvSpPr txBox="1"/>
          <p:nvPr/>
        </p:nvSpPr>
        <p:spPr>
          <a:xfrm>
            <a:off x="2553980" y="1176625"/>
            <a:ext cx="131799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1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Reflection Discussion</a:t>
            </a:r>
            <a:endParaRPr b="1" sz="30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231" name="Google Shape;231;p2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32" name="Google Shape;232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33" name="Google Shape;233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4" name="Google Shape;234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5" name="Google Shape;235;p2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36" name="Google Shape;236;p28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